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1" r:id="rId13"/>
    <p:sldId id="262" r:id="rId14"/>
    <p:sldId id="263" r:id="rId15"/>
    <p:sldId id="264" r:id="rId16"/>
    <p:sldId id="267" r:id="rId17"/>
    <p:sldId id="266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11450"/>
            <a:ext cx="7342188" cy="1924050"/>
          </a:xfrm>
        </p:spPr>
        <p:txBody>
          <a:bodyPr/>
          <a:lstStyle/>
          <a:p>
            <a:r>
              <a:rPr lang="en-AU" dirty="0" smtClean="0"/>
              <a:t>The creative minds competition – Danish labour market and the foreign experts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41875"/>
            <a:ext cx="7342188" cy="1752600"/>
          </a:xfrm>
        </p:spPr>
        <p:txBody>
          <a:bodyPr/>
          <a:lstStyle/>
          <a:p>
            <a:r>
              <a:rPr lang="en-US" dirty="0" smtClean="0"/>
              <a:t>Nare Hakhverdyan</a:t>
            </a:r>
          </a:p>
          <a:p>
            <a:r>
              <a:rPr lang="en-US" dirty="0" smtClean="0"/>
              <a:t>University of Southern Denmark </a:t>
            </a:r>
          </a:p>
          <a:p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325757"/>
            <a:ext cx="7345362" cy="1339850"/>
          </a:xfrm>
        </p:spPr>
        <p:txBody>
          <a:bodyPr>
            <a:noAutofit/>
          </a:bodyPr>
          <a:lstStyle/>
          <a:p>
            <a:r>
              <a:rPr lang="en-AU" sz="3000" b="1" dirty="0"/>
              <a:t>Do Foreign Experts Increase the Productivity of Domestic Firms?</a:t>
            </a:r>
            <a:r>
              <a:rPr lang="pl-PL" sz="3000" b="1" dirty="0"/>
              <a:t> </a:t>
            </a:r>
            <a:br>
              <a:rPr lang="pl-PL" sz="3000" b="1" dirty="0"/>
            </a:br>
            <a:r>
              <a:rPr lang="pl-PL" sz="2500" b="1" dirty="0"/>
              <a:t>(</a:t>
            </a:r>
            <a:r>
              <a:rPr lang="pl-PL" sz="2500" b="1" dirty="0" err="1"/>
              <a:t>Malchow‐Møller</a:t>
            </a:r>
            <a:r>
              <a:rPr lang="pl-PL" sz="2500" b="1" dirty="0"/>
              <a:t>, </a:t>
            </a:r>
            <a:r>
              <a:rPr lang="en-US" sz="2500" b="1" dirty="0"/>
              <a:t>Munch, </a:t>
            </a:r>
            <a:r>
              <a:rPr lang="fi-FI" sz="2500" b="1" dirty="0" err="1"/>
              <a:t>Skaksen</a:t>
            </a:r>
            <a:r>
              <a:rPr lang="fi-FI" sz="2500" b="1" dirty="0"/>
              <a:t>, 2009) </a:t>
            </a:r>
            <a:r>
              <a:rPr lang="en-US" sz="2500" b="1" dirty="0"/>
              <a:t> </a:t>
            </a:r>
            <a:r>
              <a:rPr lang="pl-PL" sz="2500" b="1" dirty="0"/>
              <a:t> </a:t>
            </a:r>
            <a:r>
              <a:rPr lang="da-DK" sz="3000" b="1" dirty="0"/>
              <a:t/>
            </a:r>
            <a:br>
              <a:rPr lang="da-DK" sz="3000" b="1" dirty="0"/>
            </a:b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Empirical results:</a:t>
            </a:r>
          </a:p>
          <a:p>
            <a:pPr lvl="1"/>
            <a:r>
              <a:rPr lang="en-AU" dirty="0" smtClean="0"/>
              <a:t>Average wage is used to measure the productivity affect in firms that hire foreign experts to firms without foreign experts </a:t>
            </a:r>
          </a:p>
          <a:p>
            <a:pPr lvl="2"/>
            <a:r>
              <a:rPr lang="en-AU" dirty="0" smtClean="0"/>
              <a:t>Firm level:</a:t>
            </a:r>
          </a:p>
          <a:p>
            <a:pPr lvl="3"/>
            <a:r>
              <a:rPr lang="en-AU" dirty="0" smtClean="0"/>
              <a:t>The third year following the hiring of foreign experts ” average wage increases with 2.4 % more compared to firms hiring only domestic experts </a:t>
            </a:r>
          </a:p>
          <a:p>
            <a:pPr lvl="4"/>
            <a:r>
              <a:rPr lang="en-AU" dirty="0" smtClean="0"/>
              <a:t>Indicates that productivity increases</a:t>
            </a:r>
          </a:p>
          <a:p>
            <a:pPr lvl="2"/>
            <a:r>
              <a:rPr lang="en-AU" dirty="0" smtClean="0"/>
              <a:t>Worker level:</a:t>
            </a:r>
          </a:p>
          <a:p>
            <a:pPr lvl="3"/>
            <a:r>
              <a:rPr lang="en-AU" dirty="0"/>
              <a:t>W</a:t>
            </a:r>
            <a:r>
              <a:rPr lang="en-AU" dirty="0" smtClean="0"/>
              <a:t>age </a:t>
            </a:r>
            <a:r>
              <a:rPr lang="en-AU" dirty="0"/>
              <a:t>benefits are strongest and most positive for the highly skilled workers</a:t>
            </a:r>
            <a:r>
              <a:rPr lang="da-DK" dirty="0"/>
              <a:t>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938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Econometric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Difference-in-differences</a:t>
            </a:r>
          </a:p>
          <a:p>
            <a:pPr lvl="1"/>
            <a:r>
              <a:rPr lang="en-AU" dirty="0"/>
              <a:t>C</a:t>
            </a:r>
            <a:r>
              <a:rPr lang="en-AU" dirty="0" smtClean="0"/>
              <a:t>ompare </a:t>
            </a:r>
            <a:r>
              <a:rPr lang="en-AU" dirty="0"/>
              <a:t>firms that hire foreign experts to firms without foreign expert and try to find equivalents between the </a:t>
            </a:r>
            <a:r>
              <a:rPr lang="en-AU" dirty="0" smtClean="0"/>
              <a:t>firms’ </a:t>
            </a:r>
            <a:r>
              <a:rPr lang="en-AU" dirty="0"/>
              <a:t>productivity level where everything apart from the variable of interest, namely hiring foreign experts, is assumed to be the same.</a:t>
            </a:r>
            <a:r>
              <a:rPr lang="da-D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OECD countries and the schemes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Competitive behavior among nations </a:t>
            </a:r>
            <a:endParaRPr lang="da-DK" dirty="0"/>
          </a:p>
          <a:p>
            <a:r>
              <a:rPr lang="en-US" dirty="0"/>
              <a:t>Current policy approaches: </a:t>
            </a:r>
            <a:endParaRPr lang="da-DK" dirty="0"/>
          </a:p>
          <a:p>
            <a:pPr lvl="1"/>
            <a:r>
              <a:rPr lang="en-US" dirty="0"/>
              <a:t>Passive and active schemes</a:t>
            </a:r>
            <a:endParaRPr lang="da-DK" dirty="0"/>
          </a:p>
          <a:p>
            <a:pPr lvl="2"/>
            <a:r>
              <a:rPr lang="en-US" dirty="0"/>
              <a:t>Passive: Demand vs. supply driven </a:t>
            </a:r>
            <a:r>
              <a:rPr lang="en-US" dirty="0" smtClean="0"/>
              <a:t>schemes</a:t>
            </a:r>
          </a:p>
          <a:p>
            <a:pPr lvl="2"/>
            <a:r>
              <a:rPr lang="en-US" dirty="0" smtClean="0"/>
              <a:t>Active: Tax concession and non</a:t>
            </a:r>
            <a:r>
              <a:rPr lang="en-US" dirty="0"/>
              <a:t>-economic benefits</a:t>
            </a:r>
            <a:r>
              <a:rPr lang="da-DK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3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000" b="1" dirty="0" smtClean="0"/>
              <a:t>Demand-driven schemes: Most European countries</a:t>
            </a:r>
            <a:r>
              <a:rPr lang="da-DK" sz="3000" dirty="0" smtClean="0"/>
              <a:t/>
            </a:r>
            <a:br>
              <a:rPr lang="da-DK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EU </a:t>
            </a:r>
            <a:r>
              <a:rPr lang="en-US" sz="2400" dirty="0"/>
              <a:t>Blue Card (</a:t>
            </a:r>
            <a:r>
              <a:rPr lang="en-AU" sz="2400" dirty="0"/>
              <a:t>all EU member countries except Denmark, UK, Ireland</a:t>
            </a:r>
            <a:r>
              <a:rPr lang="en-US" sz="2400" dirty="0"/>
              <a:t>), </a:t>
            </a:r>
            <a:endParaRPr lang="da-DK" sz="2400" dirty="0"/>
          </a:p>
          <a:p>
            <a:pPr lvl="1"/>
            <a:r>
              <a:rPr lang="en-US" sz="2400" dirty="0"/>
              <a:t>Researchers scheme (</a:t>
            </a:r>
            <a:r>
              <a:rPr lang="en-AU" sz="2400" dirty="0"/>
              <a:t>Germany, The Netherlands, Austria, Belgium, Finland, Ireland, </a:t>
            </a:r>
            <a:r>
              <a:rPr lang="en-AU" sz="2400" dirty="0" err="1"/>
              <a:t>Luxemborg</a:t>
            </a:r>
            <a:r>
              <a:rPr lang="en-AU" sz="2400" dirty="0"/>
              <a:t>, Portugal, Slovak Republic and Denmark)</a:t>
            </a:r>
            <a:endParaRPr lang="da-DK" sz="2400" dirty="0"/>
          </a:p>
          <a:p>
            <a:pPr lvl="1"/>
            <a:r>
              <a:rPr lang="en-AU" sz="2400" dirty="0"/>
              <a:t>Other schemes where initiatives are undertaken by an employer with a need for a particular skill. The employer offers a specific job with some requirements such as specific education level, previous work experience and wage level. </a:t>
            </a:r>
            <a:endParaRPr lang="da-DK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529908"/>
            <a:ext cx="7345362" cy="1339850"/>
          </a:xfrm>
        </p:spPr>
        <p:txBody>
          <a:bodyPr>
            <a:normAutofit fontScale="90000"/>
          </a:bodyPr>
          <a:lstStyle/>
          <a:p>
            <a:pPr lvl="0"/>
            <a:r>
              <a:rPr lang="en-AU" b="1" dirty="0"/>
              <a:t>Advantage of demand-driven schemes</a:t>
            </a:r>
            <a:r>
              <a:rPr lang="da-DK" b="1" dirty="0"/>
              <a:t/>
            </a:r>
            <a:br>
              <a:rPr lang="da-DK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sz="2400" dirty="0"/>
              <a:t>Meet the specific needs of the current labour market, especially in industries where there is a high demand for labour</a:t>
            </a:r>
            <a:endParaRPr lang="da-DK" sz="2400" dirty="0"/>
          </a:p>
          <a:p>
            <a:pPr lvl="1"/>
            <a:r>
              <a:rPr lang="en-AU" sz="2400" dirty="0"/>
              <a:t>Give the employers the right to self-access whether the migrant possesses the required skill and work experience</a:t>
            </a:r>
            <a:endParaRPr lang="da-DK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8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Supply-driven schemes</a:t>
            </a:r>
            <a:r>
              <a:rPr lang="da-DK" b="1" dirty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AU" sz="2400" dirty="0" smtClean="0"/>
              <a:t>Schemes based on point systems</a:t>
            </a:r>
          </a:p>
          <a:p>
            <a:pPr marL="571500" lvl="2" indent="-342900">
              <a:spcBef>
                <a:spcPts val="2000"/>
              </a:spcBef>
            </a:pPr>
            <a:r>
              <a:rPr lang="en-AU" dirty="0" smtClean="0"/>
              <a:t>Canada, Australia, New Zealand and Denmark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AU" sz="2400" dirty="0" smtClean="0"/>
              <a:t>Advantage </a:t>
            </a:r>
          </a:p>
          <a:p>
            <a:pPr marL="571500" lvl="2" indent="-342900">
              <a:spcBef>
                <a:spcPts val="2000"/>
              </a:spcBef>
            </a:pPr>
            <a:r>
              <a:rPr lang="en-AU" dirty="0" smtClean="0"/>
              <a:t>Small firms who do not have the resources to recruit abroad can easily find the necessary labour force 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AU" sz="2400" dirty="0" smtClean="0"/>
              <a:t>Disadvantage</a:t>
            </a:r>
          </a:p>
          <a:p>
            <a:pPr marL="571500" lvl="2" indent="-342900">
              <a:spcBef>
                <a:spcPts val="2000"/>
              </a:spcBef>
            </a:pPr>
            <a:r>
              <a:rPr lang="en-AU" dirty="0" smtClean="0"/>
              <a:t>Requires a considerable administrative infrastructure to process and assess applications for admission. 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1219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Active schemes - tax concession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15 OECD countries by 2010 had introduced tax concession</a:t>
            </a:r>
          </a:p>
          <a:p>
            <a:pPr lvl="1"/>
            <a:r>
              <a:rPr lang="en-AU" i="1" dirty="0" smtClean="0"/>
              <a:t>Reduced </a:t>
            </a:r>
            <a:r>
              <a:rPr lang="en-AU" i="1" dirty="0"/>
              <a:t>tax rates on labour income</a:t>
            </a:r>
            <a:r>
              <a:rPr lang="da-DK" dirty="0"/>
              <a:t> </a:t>
            </a:r>
            <a:endParaRPr lang="da-DK" dirty="0" smtClean="0"/>
          </a:p>
          <a:p>
            <a:pPr lvl="1"/>
            <a:r>
              <a:rPr lang="en-AU" i="1" dirty="0"/>
              <a:t>G</a:t>
            </a:r>
            <a:r>
              <a:rPr lang="en-AU" i="1" dirty="0" smtClean="0"/>
              <a:t>eneral </a:t>
            </a:r>
            <a:r>
              <a:rPr lang="en-AU" i="1" dirty="0"/>
              <a:t>deductions, allowances and exemptions from personal income tax</a:t>
            </a:r>
            <a:r>
              <a:rPr lang="da-DK" dirty="0"/>
              <a:t> </a:t>
            </a:r>
            <a:endParaRPr lang="da-DK" dirty="0" smtClean="0"/>
          </a:p>
          <a:p>
            <a:pPr lvl="1"/>
            <a:r>
              <a:rPr lang="en-AU" i="1" dirty="0"/>
              <a:t>S</a:t>
            </a:r>
            <a:r>
              <a:rPr lang="en-AU" i="1" dirty="0" smtClean="0"/>
              <a:t>pecific </a:t>
            </a:r>
            <a:r>
              <a:rPr lang="en-AU" i="1" dirty="0"/>
              <a:t>deductions and/or exemptions for employer provided fringe benefits</a:t>
            </a:r>
            <a:r>
              <a:rPr lang="da-DK" dirty="0"/>
              <a:t> </a:t>
            </a:r>
            <a:endParaRPr lang="da-DK" dirty="0" smtClean="0"/>
          </a:p>
          <a:p>
            <a:pPr lvl="1"/>
            <a:r>
              <a:rPr lang="en-AU" i="1" dirty="0"/>
              <a:t>E</a:t>
            </a:r>
            <a:r>
              <a:rPr lang="en-AU" i="1" dirty="0" smtClean="0"/>
              <a:t>xemptions </a:t>
            </a:r>
            <a:r>
              <a:rPr lang="en-AU" i="1" dirty="0"/>
              <a:t>from foreign sourced income</a:t>
            </a:r>
            <a:r>
              <a:rPr lang="da-D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Active schemes – non-economic 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The </a:t>
            </a:r>
            <a:r>
              <a:rPr lang="en-US" sz="2400" dirty="0"/>
              <a:t>Netherlands:</a:t>
            </a:r>
            <a:endParaRPr lang="da-DK" sz="1800" dirty="0"/>
          </a:p>
          <a:p>
            <a:pPr lvl="2"/>
            <a:r>
              <a:rPr lang="en-US" dirty="0"/>
              <a:t> ACCES: arrange social events, provide information about school system, near supermarket </a:t>
            </a:r>
            <a:endParaRPr lang="da-DK" sz="1600" dirty="0"/>
          </a:p>
          <a:p>
            <a:pPr lvl="2"/>
            <a:r>
              <a:rPr lang="en-US" dirty="0"/>
              <a:t>Expat centers: help to </a:t>
            </a:r>
            <a:r>
              <a:rPr lang="da-DK" dirty="0" err="1"/>
              <a:t>integrate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the </a:t>
            </a:r>
            <a:r>
              <a:rPr lang="da-DK" dirty="0" err="1"/>
              <a:t>local</a:t>
            </a:r>
            <a:r>
              <a:rPr lang="da-DK" dirty="0"/>
              <a:t> </a:t>
            </a:r>
            <a:r>
              <a:rPr lang="da-DK" dirty="0" err="1"/>
              <a:t>community</a:t>
            </a:r>
            <a:r>
              <a:rPr lang="da-DK" dirty="0"/>
              <a:t> etc. </a:t>
            </a:r>
            <a:endParaRPr lang="da-DK" sz="1600" dirty="0"/>
          </a:p>
          <a:p>
            <a:pPr lvl="1"/>
            <a:r>
              <a:rPr lang="da-DK" sz="2400" dirty="0" err="1"/>
              <a:t>Norway</a:t>
            </a:r>
            <a:r>
              <a:rPr lang="da-DK" sz="2400" dirty="0"/>
              <a:t>:</a:t>
            </a:r>
            <a:endParaRPr lang="da-DK" sz="1800" dirty="0"/>
          </a:p>
          <a:p>
            <a:pPr lvl="2"/>
            <a:r>
              <a:rPr lang="da-DK" dirty="0"/>
              <a:t>New in </a:t>
            </a:r>
            <a:r>
              <a:rPr lang="da-DK" dirty="0" err="1"/>
              <a:t>Norway</a:t>
            </a:r>
            <a:r>
              <a:rPr lang="da-DK" dirty="0"/>
              <a:t>: Provides information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school</a:t>
            </a:r>
            <a:r>
              <a:rPr lang="da-DK" dirty="0"/>
              <a:t> system, </a:t>
            </a:r>
            <a:r>
              <a:rPr lang="da-DK" dirty="0" err="1"/>
              <a:t>healt</a:t>
            </a:r>
            <a:r>
              <a:rPr lang="da-DK" dirty="0"/>
              <a:t> system etc.</a:t>
            </a:r>
          </a:p>
          <a:p>
            <a:pPr lvl="2"/>
            <a:r>
              <a:rPr lang="da-DK" dirty="0" err="1"/>
              <a:t>Interational</a:t>
            </a:r>
            <a:r>
              <a:rPr lang="da-DK" dirty="0"/>
              <a:t> Network of </a:t>
            </a:r>
            <a:r>
              <a:rPr lang="da-DK" dirty="0" err="1"/>
              <a:t>Norway</a:t>
            </a:r>
            <a:r>
              <a:rPr lang="da-DK" dirty="0"/>
              <a:t>: </a:t>
            </a:r>
            <a:r>
              <a:rPr lang="da-DK" dirty="0" err="1"/>
              <a:t>helps</a:t>
            </a:r>
            <a:r>
              <a:rPr lang="da-DK" dirty="0"/>
              <a:t> with </a:t>
            </a:r>
            <a:r>
              <a:rPr lang="da-DK" dirty="0" err="1"/>
              <a:t>home</a:t>
            </a:r>
            <a:r>
              <a:rPr lang="da-DK" dirty="0"/>
              <a:t> </a:t>
            </a:r>
            <a:r>
              <a:rPr lang="da-DK" dirty="0" err="1"/>
              <a:t>finding</a:t>
            </a:r>
            <a:r>
              <a:rPr lang="da-DK" dirty="0"/>
              <a:t>, </a:t>
            </a:r>
            <a:r>
              <a:rPr lang="da-DK" dirty="0" err="1"/>
              <a:t>school</a:t>
            </a:r>
            <a:r>
              <a:rPr lang="da-DK" dirty="0"/>
              <a:t> </a:t>
            </a:r>
            <a:r>
              <a:rPr lang="da-DK" dirty="0" err="1"/>
              <a:t>finding</a:t>
            </a:r>
            <a:r>
              <a:rPr lang="da-DK" dirty="0"/>
              <a:t> for </a:t>
            </a:r>
            <a:r>
              <a:rPr lang="da-DK" dirty="0" err="1"/>
              <a:t>children</a:t>
            </a:r>
            <a:r>
              <a:rPr lang="da-DK" dirty="0"/>
              <a:t>, </a:t>
            </a:r>
            <a:r>
              <a:rPr lang="da-DK" dirty="0" err="1"/>
              <a:t>help</a:t>
            </a:r>
            <a:r>
              <a:rPr lang="da-DK" dirty="0"/>
              <a:t> the </a:t>
            </a:r>
            <a:r>
              <a:rPr lang="da-DK" dirty="0" err="1"/>
              <a:t>family</a:t>
            </a:r>
            <a:r>
              <a:rPr lang="da-DK" dirty="0"/>
              <a:t> to </a:t>
            </a:r>
            <a:r>
              <a:rPr lang="da-DK" dirty="0" err="1"/>
              <a:t>establish</a:t>
            </a:r>
            <a:r>
              <a:rPr lang="da-DK" dirty="0"/>
              <a:t> social </a:t>
            </a:r>
            <a:r>
              <a:rPr lang="da-DK" dirty="0" err="1"/>
              <a:t>network</a:t>
            </a:r>
            <a:endParaRPr lang="da-DK" dirty="0"/>
          </a:p>
          <a:p>
            <a:pPr lvl="1"/>
            <a:endParaRPr lang="da-DK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07658"/>
            <a:ext cx="7345362" cy="1339850"/>
          </a:xfrm>
        </p:spPr>
        <p:txBody>
          <a:bodyPr>
            <a:noAutofit/>
          </a:bodyPr>
          <a:lstStyle/>
          <a:p>
            <a:r>
              <a:rPr lang="en-AU" sz="3000" b="1" dirty="0"/>
              <a:t>Empirical evidence on </a:t>
            </a:r>
            <a:r>
              <a:rPr lang="en-AU" sz="3000" b="1" dirty="0" smtClean="0"/>
              <a:t>tax concession on </a:t>
            </a:r>
            <a:r>
              <a:rPr lang="en-AU" sz="3000" b="1" dirty="0"/>
              <a:t>migration decisions</a:t>
            </a:r>
            <a:r>
              <a:rPr lang="da-DK" sz="3000" dirty="0"/>
              <a:t> 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705101"/>
            <a:ext cx="7345363" cy="3931920"/>
          </a:xfrm>
        </p:spPr>
        <p:txBody>
          <a:bodyPr>
            <a:normAutofit/>
          </a:bodyPr>
          <a:lstStyle/>
          <a:p>
            <a:r>
              <a:rPr lang="en-AU" dirty="0" smtClean="0"/>
              <a:t>Paper by </a:t>
            </a:r>
            <a:r>
              <a:rPr lang="en-AU" dirty="0" err="1" smtClean="0"/>
              <a:t>Kleven</a:t>
            </a:r>
            <a:r>
              <a:rPr lang="en-AU" dirty="0" smtClean="0"/>
              <a:t>, </a:t>
            </a:r>
            <a:r>
              <a:rPr lang="en-AU" dirty="0" err="1" smtClean="0"/>
              <a:t>Landais</a:t>
            </a:r>
            <a:r>
              <a:rPr lang="en-AU" dirty="0" smtClean="0"/>
              <a:t>, </a:t>
            </a:r>
            <a:r>
              <a:rPr lang="en-AU" dirty="0" err="1" smtClean="0"/>
              <a:t>Saez</a:t>
            </a:r>
            <a:r>
              <a:rPr lang="en-AU" dirty="0" smtClean="0"/>
              <a:t>, Schultz, </a:t>
            </a:r>
            <a:r>
              <a:rPr lang="en-AU" dirty="0"/>
              <a:t>2011</a:t>
            </a:r>
            <a:r>
              <a:rPr lang="da-DK" dirty="0"/>
              <a:t> </a:t>
            </a:r>
            <a:endParaRPr lang="en-AU" dirty="0" smtClean="0"/>
          </a:p>
          <a:p>
            <a:pPr lvl="1"/>
            <a:r>
              <a:rPr lang="en-AU" dirty="0" smtClean="0"/>
              <a:t>Data from Danish </a:t>
            </a:r>
            <a:r>
              <a:rPr lang="en-AU" dirty="0"/>
              <a:t>Researchers’ Tax </a:t>
            </a:r>
            <a:r>
              <a:rPr lang="en-AU" dirty="0" smtClean="0"/>
              <a:t>Scheme</a:t>
            </a:r>
          </a:p>
          <a:p>
            <a:pPr lvl="1"/>
            <a:r>
              <a:rPr lang="en-AU" dirty="0" smtClean="0"/>
              <a:t> Highly </a:t>
            </a:r>
            <a:r>
              <a:rPr lang="en-AU" dirty="0"/>
              <a:t>paid foreign workers are tax-sensitive and hence respond positively to favourable income </a:t>
            </a:r>
            <a:r>
              <a:rPr lang="en-AU" dirty="0" smtClean="0"/>
              <a:t>taxation.</a:t>
            </a:r>
          </a:p>
          <a:p>
            <a:pPr lvl="1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scheme has doubled the number of foreigners with earnings above the threshold in Denmark compared to slightly less paid ineligible foreigners</a:t>
            </a:r>
            <a:r>
              <a:rPr lang="da-D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000" b="1" dirty="0"/>
              <a:t>Empirical evidence on tax concession on migration decisions</a:t>
            </a:r>
            <a:r>
              <a:rPr lang="da-DK" sz="3000" dirty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Paper by Liebig</a:t>
            </a:r>
            <a:r>
              <a:rPr lang="en-AU" dirty="0"/>
              <a:t>, </a:t>
            </a:r>
            <a:r>
              <a:rPr lang="en-AU" dirty="0" err="1"/>
              <a:t>Puhani</a:t>
            </a:r>
            <a:r>
              <a:rPr lang="en-AU" dirty="0"/>
              <a:t>, Sousa-Poza, 2006</a:t>
            </a:r>
            <a:r>
              <a:rPr lang="da-DK" dirty="0"/>
              <a:t> </a:t>
            </a:r>
          </a:p>
          <a:p>
            <a:pPr lvl="1"/>
            <a:r>
              <a:rPr lang="en-US" dirty="0" smtClean="0"/>
              <a:t>Data from Switzerland </a:t>
            </a:r>
          </a:p>
          <a:p>
            <a:pPr lvl="1"/>
            <a:r>
              <a:rPr lang="en-AU" dirty="0" smtClean="0"/>
              <a:t>Highly </a:t>
            </a:r>
            <a:r>
              <a:rPr lang="en-AU" dirty="0"/>
              <a:t>educated individuals are more tax sensitive compared to older, less educated persons</a:t>
            </a:r>
            <a:r>
              <a:rPr lang="da-D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migration of highly skilled workers(HSW)</a:t>
            </a:r>
          </a:p>
          <a:p>
            <a:pPr lvl="1"/>
            <a:r>
              <a:rPr lang="en-US" dirty="0" smtClean="0"/>
              <a:t>Globalization</a:t>
            </a:r>
          </a:p>
          <a:p>
            <a:pPr lvl="1"/>
            <a:r>
              <a:rPr lang="en-US" dirty="0" smtClean="0"/>
              <a:t>Respond to </a:t>
            </a:r>
            <a:r>
              <a:rPr lang="en-US" dirty="0" err="1" smtClean="0"/>
              <a:t>labour</a:t>
            </a:r>
            <a:r>
              <a:rPr lang="en-US" dirty="0" smtClean="0"/>
              <a:t> market shortages</a:t>
            </a:r>
          </a:p>
          <a:p>
            <a:pPr lvl="1"/>
            <a:r>
              <a:rPr lang="en-US" dirty="0" smtClean="0"/>
              <a:t>Knowledge economy</a:t>
            </a:r>
          </a:p>
          <a:p>
            <a:pPr lvl="1"/>
            <a:r>
              <a:rPr lang="en-US" dirty="0" smtClean="0"/>
              <a:t>HSW possess special knowledge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4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Evidence for non-economic benefits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</a:t>
            </a:r>
            <a:r>
              <a:rPr lang="en-AU" dirty="0" smtClean="0"/>
              <a:t>ell</a:t>
            </a:r>
            <a:r>
              <a:rPr lang="en-AU" dirty="0"/>
              <a:t>-being a key determinant for</a:t>
            </a:r>
            <a:r>
              <a:rPr lang="da-DK" dirty="0"/>
              <a:t> </a:t>
            </a:r>
            <a:r>
              <a:rPr lang="da-DK" dirty="0" smtClean="0"/>
              <a:t>migration</a:t>
            </a:r>
          </a:p>
          <a:p>
            <a:pPr lvl="1"/>
            <a:r>
              <a:rPr lang="en-US" dirty="0" smtClean="0"/>
              <a:t>S</a:t>
            </a:r>
            <a:r>
              <a:rPr lang="da-DK" dirty="0" err="1" smtClean="0"/>
              <a:t>ocial</a:t>
            </a:r>
            <a:r>
              <a:rPr lang="da-DK" dirty="0" smtClean="0"/>
              <a:t> engagement</a:t>
            </a:r>
          </a:p>
          <a:p>
            <a:pPr lvl="1"/>
            <a:r>
              <a:rPr lang="en-US" dirty="0" smtClean="0"/>
              <a:t>G</a:t>
            </a:r>
            <a:r>
              <a:rPr lang="en-AU" dirty="0" err="1" smtClean="0"/>
              <a:t>ood</a:t>
            </a:r>
            <a:r>
              <a:rPr lang="en-AU" dirty="0" smtClean="0"/>
              <a:t> </a:t>
            </a:r>
            <a:r>
              <a:rPr lang="en-AU" smtClean="0"/>
              <a:t>quality of educational </a:t>
            </a:r>
            <a:r>
              <a:rPr lang="en-AU" dirty="0"/>
              <a:t>and social system</a:t>
            </a:r>
            <a:r>
              <a:rPr lang="da-DK" dirty="0"/>
              <a:t> </a:t>
            </a:r>
            <a:endParaRPr lang="da-DK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Danish </a:t>
            </a:r>
            <a:r>
              <a:rPr lang="en-US" b="1" dirty="0" err="1" smtClean="0"/>
              <a:t>labour</a:t>
            </a:r>
            <a:r>
              <a:rPr lang="en-US" b="1" dirty="0" smtClean="0"/>
              <a:t> market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Demand-driven schemes: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Positive List</a:t>
            </a:r>
            <a:r>
              <a:rPr lang="da-DK" dirty="0"/>
              <a:t> </a:t>
            </a:r>
          </a:p>
          <a:p>
            <a:pPr lvl="1"/>
            <a:r>
              <a:rPr lang="en-AU" dirty="0"/>
              <a:t>The Pay Limit Scheme </a:t>
            </a:r>
          </a:p>
          <a:p>
            <a:pPr lvl="1"/>
            <a:r>
              <a:rPr lang="en-AU" dirty="0"/>
              <a:t>Corporate scheme </a:t>
            </a:r>
          </a:p>
          <a:p>
            <a:pPr lvl="1"/>
            <a:r>
              <a:rPr lang="en-AU" dirty="0"/>
              <a:t>The Researchers’ Tax Scheme</a:t>
            </a:r>
            <a:endParaRPr lang="da-DK" dirty="0"/>
          </a:p>
          <a:p>
            <a:r>
              <a:rPr lang="en-US" dirty="0" smtClean="0"/>
              <a:t>Supply-driven scheme:</a:t>
            </a:r>
          </a:p>
          <a:p>
            <a:pPr lvl="1"/>
            <a:r>
              <a:rPr lang="en-US" dirty="0" smtClean="0"/>
              <a:t>Green Card</a:t>
            </a:r>
          </a:p>
          <a:p>
            <a:pPr lvl="1"/>
            <a:endParaRPr lang="da-DK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4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competitive is Denmark?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most areas of research and educational </a:t>
            </a:r>
            <a:r>
              <a:rPr lang="en-US" dirty="0" smtClean="0"/>
              <a:t>quality DK </a:t>
            </a:r>
            <a:r>
              <a:rPr lang="en-US" dirty="0"/>
              <a:t>does </a:t>
            </a:r>
            <a:r>
              <a:rPr lang="en-US" dirty="0" smtClean="0"/>
              <a:t>well</a:t>
            </a:r>
            <a:endParaRPr lang="en-US" dirty="0"/>
          </a:p>
          <a:p>
            <a:r>
              <a:rPr lang="en-US" dirty="0" smtClean="0"/>
              <a:t>One of the </a:t>
            </a:r>
            <a:r>
              <a:rPr lang="en-US" dirty="0"/>
              <a:t>leading destination for highly skilled migrants from OECD and other countries </a:t>
            </a:r>
            <a:r>
              <a:rPr lang="en-US" dirty="0" smtClean="0"/>
              <a:t>alike</a:t>
            </a:r>
          </a:p>
          <a:p>
            <a:r>
              <a:rPr lang="en-US" dirty="0" smtClean="0"/>
              <a:t>Recommendation: </a:t>
            </a:r>
          </a:p>
          <a:p>
            <a:pPr lvl="1"/>
            <a:r>
              <a:rPr lang="en-US" dirty="0" smtClean="0"/>
              <a:t>Keep the passive schemes flexible and reasonable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valuation </a:t>
            </a:r>
            <a:r>
              <a:rPr lang="en-US" dirty="0"/>
              <a:t>of policies and their effects should be based on their consequences for well-being</a:t>
            </a:r>
            <a:r>
              <a:rPr lang="da-D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paper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Firm level</a:t>
            </a:r>
          </a:p>
          <a:p>
            <a:pPr lvl="1"/>
            <a:r>
              <a:rPr lang="en-US" dirty="0"/>
              <a:t>Critically </a:t>
            </a:r>
            <a:r>
              <a:rPr lang="en-US" dirty="0" smtClean="0"/>
              <a:t>review </a:t>
            </a:r>
            <a:r>
              <a:rPr lang="en-US" dirty="0"/>
              <a:t>the international theory about </a:t>
            </a:r>
            <a:r>
              <a:rPr lang="en-US" dirty="0" smtClean="0"/>
              <a:t>the HSW’s </a:t>
            </a:r>
            <a:r>
              <a:rPr lang="en-US" dirty="0"/>
              <a:t>impact on firm’s productivity and wages</a:t>
            </a:r>
          </a:p>
          <a:p>
            <a:pPr lvl="2"/>
            <a:r>
              <a:rPr lang="en-AU" dirty="0"/>
              <a:t>Description of the theory and a discussion of the used methods in the empirical part</a:t>
            </a:r>
            <a:endParaRPr lang="da-DK" dirty="0"/>
          </a:p>
          <a:p>
            <a:r>
              <a:rPr lang="en-US" dirty="0" smtClean="0"/>
              <a:t>National level</a:t>
            </a:r>
          </a:p>
          <a:p>
            <a:pPr lvl="1"/>
            <a:r>
              <a:rPr lang="en-AU" dirty="0"/>
              <a:t>Review what OECD countries do to attract and retain </a:t>
            </a:r>
            <a:r>
              <a:rPr lang="en-AU" dirty="0" smtClean="0"/>
              <a:t>HSW. </a:t>
            </a:r>
          </a:p>
          <a:p>
            <a:pPr lvl="1"/>
            <a:r>
              <a:rPr lang="en-AU" dirty="0"/>
              <a:t>Study whether the used </a:t>
            </a:r>
            <a:r>
              <a:rPr lang="en-AU" dirty="0" smtClean="0"/>
              <a:t>instruments </a:t>
            </a:r>
            <a:r>
              <a:rPr lang="en-AU" dirty="0"/>
              <a:t>have an empirical impact on the mobility </a:t>
            </a:r>
            <a:r>
              <a:rPr lang="en-AU" dirty="0" smtClean="0"/>
              <a:t>pattern of HSW</a:t>
            </a:r>
          </a:p>
          <a:p>
            <a:pPr lvl="1"/>
            <a:r>
              <a:rPr lang="en-AU" dirty="0"/>
              <a:t>Case study of Denmark: Danish schemes for attracting HSW? How competitive is DK compared to other countries? </a:t>
            </a:r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en-US" dirty="0" smtClean="0"/>
          </a:p>
          <a:p>
            <a:pPr lvl="2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7610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Highly skilled workers’ impact on productivity and wages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Teaching locals new tricks: foreign experts as a channel of knowledge transfers </a:t>
            </a:r>
            <a:r>
              <a:rPr lang="en-AU" b="1" i="1" dirty="0" smtClean="0"/>
              <a:t>(</a:t>
            </a:r>
            <a:r>
              <a:rPr lang="en-AU" i="1" dirty="0" err="1"/>
              <a:t>Markusen</a:t>
            </a:r>
            <a:r>
              <a:rPr lang="en-AU" i="1" dirty="0"/>
              <a:t> and </a:t>
            </a:r>
            <a:r>
              <a:rPr lang="en-AU" i="1" dirty="0" err="1"/>
              <a:t>Trofimenko</a:t>
            </a:r>
            <a:r>
              <a:rPr lang="en-AU" i="1" dirty="0"/>
              <a:t>, 2007 </a:t>
            </a:r>
            <a:r>
              <a:rPr lang="en-AU" i="1" dirty="0" smtClean="0"/>
              <a:t>)</a:t>
            </a:r>
          </a:p>
          <a:p>
            <a:pPr lvl="1"/>
            <a:r>
              <a:rPr lang="en-AU" dirty="0"/>
              <a:t>I</a:t>
            </a:r>
            <a:r>
              <a:rPr lang="en-AU" dirty="0" smtClean="0"/>
              <a:t>nvestigate </a:t>
            </a:r>
            <a:r>
              <a:rPr lang="en-AU" dirty="0"/>
              <a:t>the relationship between foreign experts and firm’s productivity and wages</a:t>
            </a:r>
            <a:r>
              <a:rPr lang="da-DK" dirty="0"/>
              <a:t> </a:t>
            </a:r>
            <a:endParaRPr lang="da-DK" dirty="0" smtClean="0"/>
          </a:p>
          <a:p>
            <a:pPr lvl="1"/>
            <a:r>
              <a:rPr lang="en-AU" dirty="0" smtClean="0"/>
              <a:t>Data: Colombian </a:t>
            </a:r>
            <a:r>
              <a:rPr lang="en-AU" dirty="0"/>
              <a:t>firms for the years 1977-1991</a:t>
            </a:r>
            <a:r>
              <a:rPr lang="da-DK" dirty="0"/>
              <a:t> </a:t>
            </a:r>
            <a:endParaRPr lang="da-DK" dirty="0" smtClean="0"/>
          </a:p>
          <a:p>
            <a:pPr lvl="1"/>
            <a:r>
              <a:rPr lang="en-AU" dirty="0" smtClean="0"/>
              <a:t>Result: hiring </a:t>
            </a:r>
            <a:r>
              <a:rPr lang="en-AU" dirty="0"/>
              <a:t>of foreign experts increases firm productivity and wages of the local employees. </a:t>
            </a:r>
            <a:endParaRPr lang="da-DK" dirty="0"/>
          </a:p>
          <a:p>
            <a:pPr lvl="1"/>
            <a:endParaRPr lang="da-DK" dirty="0" smtClean="0"/>
          </a:p>
          <a:p>
            <a:pPr lvl="1"/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1" y="409259"/>
            <a:ext cx="7345362" cy="1339850"/>
          </a:xfrm>
        </p:spPr>
        <p:txBody>
          <a:bodyPr>
            <a:noAutofit/>
          </a:bodyPr>
          <a:lstStyle/>
          <a:p>
            <a:r>
              <a:rPr lang="en-AU" sz="3000" b="1" dirty="0"/>
              <a:t>Teaching locals new tricks: foreign experts as a channel of knowledge transfers </a:t>
            </a:r>
            <a:r>
              <a:rPr lang="en-AU" sz="3000" b="1" i="1" dirty="0"/>
              <a:t>(</a:t>
            </a:r>
            <a:r>
              <a:rPr lang="en-AU" sz="3000" b="1" i="1" dirty="0" err="1"/>
              <a:t>Markusen</a:t>
            </a:r>
            <a:r>
              <a:rPr lang="en-AU" sz="3000" b="1" i="1" dirty="0"/>
              <a:t> and </a:t>
            </a:r>
            <a:r>
              <a:rPr lang="en-AU" sz="3000" b="1" i="1" dirty="0" err="1"/>
              <a:t>Trofimenko</a:t>
            </a:r>
            <a:r>
              <a:rPr lang="en-AU" sz="3000" b="1" i="1" dirty="0"/>
              <a:t>, 2007 )</a:t>
            </a:r>
            <a:r>
              <a:rPr lang="en-AU" sz="3000" b="1" dirty="0"/>
              <a:t/>
            </a:r>
            <a:br>
              <a:rPr lang="en-AU" sz="3000" b="1" dirty="0"/>
            </a:b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6" y="2149476"/>
            <a:ext cx="7345363" cy="3931920"/>
          </a:xfrm>
        </p:spPr>
        <p:txBody>
          <a:bodyPr/>
          <a:lstStyle/>
          <a:p>
            <a:r>
              <a:rPr lang="en-AU" dirty="0" smtClean="0"/>
              <a:t>Theory:</a:t>
            </a:r>
          </a:p>
          <a:p>
            <a:pPr lvl="1"/>
            <a:r>
              <a:rPr lang="en-AU" dirty="0" smtClean="0"/>
              <a:t>Dynamic model:</a:t>
            </a:r>
          </a:p>
          <a:p>
            <a:pPr lvl="2"/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period firms hire foreign experts </a:t>
            </a:r>
          </a:p>
          <a:p>
            <a:pPr lvl="2"/>
            <a:r>
              <a:rPr lang="en-AU" dirty="0"/>
              <a:t>2</a:t>
            </a:r>
            <a:r>
              <a:rPr lang="en-AU" baseline="30000" dirty="0"/>
              <a:t>nd</a:t>
            </a:r>
            <a:r>
              <a:rPr lang="en-AU" dirty="0"/>
              <a:t> period foreign experts leave the firm</a:t>
            </a:r>
          </a:p>
          <a:p>
            <a:pPr lvl="2"/>
            <a:r>
              <a:rPr lang="en-AU" dirty="0" smtClean="0"/>
              <a:t>Assumption: </a:t>
            </a:r>
            <a:r>
              <a:rPr lang="en-AU" dirty="0"/>
              <a:t>knowledge transfer takes </a:t>
            </a:r>
            <a:r>
              <a:rPr lang="en-AU" dirty="0" smtClean="0"/>
              <a:t>place </a:t>
            </a:r>
            <a:r>
              <a:rPr lang="en-US" dirty="0" smtClean="0">
                <a:sym typeface="Wingdings"/>
              </a:rPr>
              <a:t> productivity increases permanently </a:t>
            </a:r>
          </a:p>
          <a:p>
            <a:pPr lvl="2"/>
            <a:r>
              <a:rPr lang="en-US" dirty="0" smtClean="0">
                <a:sym typeface="Wingdings"/>
              </a:rPr>
              <a:t>Worker specific learning  domestic workers can transfer the knowledge to other firms in the 2</a:t>
            </a:r>
            <a:r>
              <a:rPr lang="en-US" baseline="30000" dirty="0" smtClean="0">
                <a:sym typeface="Wingdings"/>
              </a:rPr>
              <a:t>nd</a:t>
            </a:r>
            <a:r>
              <a:rPr lang="en-US" dirty="0" smtClean="0">
                <a:sym typeface="Wingdings"/>
              </a:rPr>
              <a:t> period</a:t>
            </a:r>
          </a:p>
          <a:p>
            <a:pPr lvl="3"/>
            <a:r>
              <a:rPr lang="en-US" dirty="0" smtClean="0">
                <a:sym typeface="Wingdings"/>
              </a:rPr>
              <a:t>Low wages in the 1</a:t>
            </a:r>
            <a:r>
              <a:rPr lang="en-US" baseline="30000" dirty="0" smtClean="0">
                <a:sym typeface="Wingdings"/>
              </a:rPr>
              <a:t>st</a:t>
            </a:r>
            <a:r>
              <a:rPr lang="en-US" dirty="0" smtClean="0">
                <a:sym typeface="Wingdings"/>
              </a:rPr>
              <a:t> period BUT wages increase in the 2</a:t>
            </a:r>
            <a:r>
              <a:rPr lang="en-US" baseline="30000" dirty="0" smtClean="0">
                <a:sym typeface="Wingdings"/>
              </a:rPr>
              <a:t>nd</a:t>
            </a:r>
            <a:r>
              <a:rPr lang="en-US" dirty="0" smtClean="0">
                <a:sym typeface="Wingdings"/>
              </a:rPr>
              <a:t> period to make sure that the workers do not transfer the knowledge to other firms</a:t>
            </a:r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64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12" y="427357"/>
            <a:ext cx="7345362" cy="1339850"/>
          </a:xfrm>
        </p:spPr>
        <p:txBody>
          <a:bodyPr>
            <a:noAutofit/>
          </a:bodyPr>
          <a:lstStyle/>
          <a:p>
            <a:r>
              <a:rPr lang="en-AU" sz="3000" b="1" dirty="0"/>
              <a:t>Teaching locals new tricks: foreign experts as a channel of knowledge transfers </a:t>
            </a:r>
            <a:r>
              <a:rPr lang="en-AU" sz="3000" b="1" i="1" dirty="0"/>
              <a:t>(</a:t>
            </a:r>
            <a:r>
              <a:rPr lang="en-AU" sz="3000" b="1" i="1" dirty="0" err="1"/>
              <a:t>Markusen</a:t>
            </a:r>
            <a:r>
              <a:rPr lang="en-AU" sz="3000" b="1" i="1" dirty="0"/>
              <a:t> and </a:t>
            </a:r>
            <a:r>
              <a:rPr lang="en-AU" sz="3000" b="1" i="1" dirty="0" err="1"/>
              <a:t>Trofimenko</a:t>
            </a:r>
            <a:r>
              <a:rPr lang="en-AU" sz="3000" b="1" i="1" dirty="0"/>
              <a:t>, 2007 )</a:t>
            </a:r>
            <a:br>
              <a:rPr lang="en-AU" sz="3000" b="1" i="1" dirty="0"/>
            </a:br>
            <a:endParaRPr lang="en-US" sz="3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Empirical part:</a:t>
            </a:r>
          </a:p>
          <a:p>
            <a:pPr lvl="2"/>
            <a:r>
              <a:rPr lang="en-US" dirty="0" smtClean="0"/>
              <a:t>Statistically insignificant and relatively lower unskilled wage and skilled wage while foreign experts are at the firm</a:t>
            </a:r>
          </a:p>
          <a:p>
            <a:pPr lvl="2"/>
            <a:r>
              <a:rPr lang="en-US" dirty="0" smtClean="0"/>
              <a:t>Skilled wage increases after the foreign experts leave</a:t>
            </a:r>
          </a:p>
          <a:p>
            <a:pPr lvl="2"/>
            <a:r>
              <a:rPr lang="en-US" dirty="0" smtClean="0"/>
              <a:t>Productivity</a:t>
            </a:r>
          </a:p>
          <a:p>
            <a:pPr lvl="3"/>
            <a:r>
              <a:rPr lang="en-US" dirty="0"/>
              <a:t>V</a:t>
            </a:r>
            <a:r>
              <a:rPr lang="en-US" dirty="0" smtClean="0"/>
              <a:t>alue added per worker while the foreign experts are at the firm 8.1%, after foreign experts leave: 11.3%</a:t>
            </a:r>
          </a:p>
        </p:txBody>
      </p:sp>
    </p:spTree>
    <p:extLst>
      <p:ext uri="{BB962C8B-B14F-4D97-AF65-F5344CB8AC3E}">
        <p14:creationId xmlns:p14="http://schemas.microsoft.com/office/powerpoint/2010/main" val="39411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Econometric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Fixed effects to estimate the effects:</a:t>
            </a:r>
          </a:p>
          <a:p>
            <a:pPr lvl="1"/>
            <a:r>
              <a:rPr lang="en-US" dirty="0"/>
              <a:t>Advantage: control for unobserved time-invariant factors</a:t>
            </a:r>
          </a:p>
          <a:p>
            <a:pPr lvl="1"/>
            <a:r>
              <a:rPr lang="en-US" dirty="0"/>
              <a:t>Disadvantage: Cannot control for unobserved factors that are not time-constant</a:t>
            </a:r>
          </a:p>
          <a:p>
            <a:r>
              <a:rPr lang="en-US" dirty="0" smtClean="0"/>
              <a:t>Difference-in-differences </a:t>
            </a:r>
          </a:p>
          <a:p>
            <a:pPr lvl="1"/>
            <a:r>
              <a:rPr lang="en-AU" dirty="0"/>
              <a:t>M</a:t>
            </a:r>
            <a:r>
              <a:rPr lang="en-AU" dirty="0" smtClean="0"/>
              <a:t>any </a:t>
            </a:r>
            <a:r>
              <a:rPr lang="en-AU" dirty="0"/>
              <a:t>control variables have an impact on different levels</a:t>
            </a:r>
            <a:r>
              <a:rPr lang="da-DK" dirty="0"/>
              <a:t> </a:t>
            </a:r>
            <a:endParaRPr lang="da-DK" dirty="0" smtClean="0"/>
          </a:p>
          <a:p>
            <a:pPr lvl="1"/>
            <a:r>
              <a:rPr lang="en-AU" dirty="0" smtClean="0"/>
              <a:t>Advantage: eliminates </a:t>
            </a:r>
            <a:r>
              <a:rPr lang="en-AU" dirty="0"/>
              <a:t>the effects of differences in exogenous productivity and other changes that have an impact on the </a:t>
            </a:r>
            <a:r>
              <a:rPr lang="en-AU" dirty="0" smtClean="0"/>
              <a:t>firm’s </a:t>
            </a:r>
            <a:r>
              <a:rPr lang="en-AU" dirty="0"/>
              <a:t>productivity and wages</a:t>
            </a:r>
            <a:r>
              <a:rPr lang="da-DK" dirty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402908"/>
            <a:ext cx="7345362" cy="1339850"/>
          </a:xfrm>
        </p:spPr>
        <p:txBody>
          <a:bodyPr>
            <a:noAutofit/>
          </a:bodyPr>
          <a:lstStyle/>
          <a:p>
            <a:r>
              <a:rPr lang="en-AU" sz="3000" b="1" dirty="0"/>
              <a:t>Do Foreign Experts Increase the Productivity of Domestic Firms</a:t>
            </a:r>
            <a:r>
              <a:rPr lang="en-AU" sz="3000" b="1" dirty="0" smtClean="0"/>
              <a:t>?</a:t>
            </a:r>
            <a:r>
              <a:rPr lang="pl-PL" sz="3000" b="1" dirty="0"/>
              <a:t> </a:t>
            </a:r>
            <a:r>
              <a:rPr lang="pl-PL" sz="3000" b="1" dirty="0" smtClean="0"/>
              <a:t/>
            </a:r>
            <a:br>
              <a:rPr lang="pl-PL" sz="3000" b="1" dirty="0" smtClean="0"/>
            </a:br>
            <a:r>
              <a:rPr lang="pl-PL" sz="2500" b="1" dirty="0" smtClean="0"/>
              <a:t>(</a:t>
            </a:r>
            <a:r>
              <a:rPr lang="pl-PL" sz="2500" b="1" dirty="0" err="1" smtClean="0"/>
              <a:t>Malchow</a:t>
            </a:r>
            <a:r>
              <a:rPr lang="pl-PL" sz="2500" b="1" dirty="0" err="1"/>
              <a:t>‐</a:t>
            </a:r>
            <a:r>
              <a:rPr lang="pl-PL" sz="2500" b="1" dirty="0" err="1" smtClean="0"/>
              <a:t>Møller</a:t>
            </a:r>
            <a:r>
              <a:rPr lang="pl-PL" sz="2500" b="1" dirty="0" smtClean="0"/>
              <a:t>, </a:t>
            </a:r>
            <a:r>
              <a:rPr lang="en-US" sz="2500" b="1" dirty="0" smtClean="0"/>
              <a:t>Munch, </a:t>
            </a:r>
            <a:r>
              <a:rPr lang="fi-FI" sz="2500" b="1" dirty="0" err="1" smtClean="0"/>
              <a:t>Skaksen</a:t>
            </a:r>
            <a:r>
              <a:rPr lang="fi-FI" sz="2500" b="1" dirty="0" smtClean="0"/>
              <a:t>, 2009) </a:t>
            </a:r>
            <a:r>
              <a:rPr lang="en-US" sz="3000" b="1" dirty="0" smtClean="0"/>
              <a:t> </a:t>
            </a:r>
            <a:r>
              <a:rPr lang="pl-PL" sz="3000" b="1" dirty="0" smtClean="0"/>
              <a:t> </a:t>
            </a:r>
            <a:r>
              <a:rPr lang="da-DK" sz="3000" b="1" dirty="0"/>
              <a:t/>
            </a:r>
            <a:br>
              <a:rPr lang="da-DK" sz="3000" b="1" dirty="0"/>
            </a:b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nalyse </a:t>
            </a:r>
            <a:r>
              <a:rPr lang="en-AU" dirty="0"/>
              <a:t>the impact of highly skilled foreign workers on domestic firms’ productivity and wages</a:t>
            </a:r>
            <a:r>
              <a:rPr lang="da-DK" dirty="0"/>
              <a:t> </a:t>
            </a:r>
            <a:endParaRPr lang="da-DK" dirty="0" smtClean="0"/>
          </a:p>
          <a:p>
            <a:r>
              <a:rPr lang="en-AU" dirty="0" smtClean="0"/>
              <a:t>Data: </a:t>
            </a:r>
            <a:r>
              <a:rPr lang="en-AU" dirty="0"/>
              <a:t>Danish population of workers and Danish private firms for the years 1995-2007. </a:t>
            </a:r>
            <a:endParaRPr lang="en-AU" dirty="0" smtClean="0"/>
          </a:p>
          <a:p>
            <a:r>
              <a:rPr lang="en-AU" dirty="0" smtClean="0"/>
              <a:t>Results: firms </a:t>
            </a:r>
            <a:r>
              <a:rPr lang="en-AU" dirty="0"/>
              <a:t>with foreign experts are more productive compared to firms without foreign experts. </a:t>
            </a:r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402908"/>
            <a:ext cx="7345362" cy="1339850"/>
          </a:xfrm>
        </p:spPr>
        <p:txBody>
          <a:bodyPr>
            <a:noAutofit/>
          </a:bodyPr>
          <a:lstStyle/>
          <a:p>
            <a:r>
              <a:rPr lang="en-AU" sz="3000" b="1" dirty="0"/>
              <a:t>Do Foreign Experts Increase the Productivity of Domestic Firms?</a:t>
            </a:r>
            <a:r>
              <a:rPr lang="pl-PL" sz="3000" b="1" dirty="0"/>
              <a:t> </a:t>
            </a:r>
            <a:br>
              <a:rPr lang="pl-PL" sz="3000" b="1" dirty="0"/>
            </a:br>
            <a:r>
              <a:rPr lang="pl-PL" sz="2500" b="1" dirty="0"/>
              <a:t>(</a:t>
            </a:r>
            <a:r>
              <a:rPr lang="pl-PL" sz="2500" b="1" dirty="0" err="1"/>
              <a:t>Malchow‐Møller</a:t>
            </a:r>
            <a:r>
              <a:rPr lang="pl-PL" sz="2500" b="1" dirty="0"/>
              <a:t>, </a:t>
            </a:r>
            <a:r>
              <a:rPr lang="en-US" sz="2500" b="1" dirty="0"/>
              <a:t>Munch, </a:t>
            </a:r>
            <a:r>
              <a:rPr lang="fi-FI" sz="2500" b="1" dirty="0" err="1"/>
              <a:t>Skaksen</a:t>
            </a:r>
            <a:r>
              <a:rPr lang="fi-FI" sz="2500" b="1" dirty="0"/>
              <a:t>, 2009) </a:t>
            </a:r>
            <a:r>
              <a:rPr lang="en-US" sz="2500" b="1" dirty="0"/>
              <a:t> </a:t>
            </a:r>
            <a:r>
              <a:rPr lang="pl-PL" sz="2500" b="1" dirty="0"/>
              <a:t> </a:t>
            </a:r>
            <a:r>
              <a:rPr lang="da-DK" sz="3000" b="1" dirty="0"/>
              <a:t/>
            </a:r>
            <a:br>
              <a:rPr lang="da-DK" sz="3000" b="1" dirty="0"/>
            </a:b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Theory:</a:t>
            </a:r>
          </a:p>
          <a:p>
            <a:pPr lvl="1"/>
            <a:r>
              <a:rPr lang="en-AU" dirty="0"/>
              <a:t>O-ring </a:t>
            </a:r>
            <a:r>
              <a:rPr lang="en-AU" dirty="0" smtClean="0"/>
              <a:t>model </a:t>
            </a:r>
            <a:r>
              <a:rPr lang="en-AU" dirty="0"/>
              <a:t>is extended in four </a:t>
            </a:r>
            <a:r>
              <a:rPr lang="en-AU" dirty="0" smtClean="0"/>
              <a:t>ways</a:t>
            </a:r>
          </a:p>
          <a:p>
            <a:pPr lvl="2"/>
            <a:r>
              <a:rPr lang="en-AU" dirty="0"/>
              <a:t>W</a:t>
            </a:r>
            <a:r>
              <a:rPr lang="en-AU" dirty="0" smtClean="0"/>
              <a:t>ages </a:t>
            </a:r>
            <a:r>
              <a:rPr lang="en-AU" dirty="0"/>
              <a:t>are firm-specific which is due to rent sharing </a:t>
            </a:r>
          </a:p>
          <a:p>
            <a:pPr lvl="2"/>
            <a:r>
              <a:rPr lang="en-AU" dirty="0" smtClean="0"/>
              <a:t>Gap </a:t>
            </a:r>
            <a:r>
              <a:rPr lang="en-AU" dirty="0"/>
              <a:t>between the actual skills of workers and the optimal skill that is required by a firm</a:t>
            </a:r>
            <a:r>
              <a:rPr lang="da-DK" dirty="0"/>
              <a:t> </a:t>
            </a:r>
            <a:endParaRPr lang="da-DK" dirty="0" smtClean="0"/>
          </a:p>
          <a:p>
            <a:pPr lvl="2"/>
            <a:r>
              <a:rPr lang="en-AU" dirty="0"/>
              <a:t>H</a:t>
            </a:r>
            <a:r>
              <a:rPr lang="en-AU" dirty="0" smtClean="0"/>
              <a:t>iring </a:t>
            </a:r>
            <a:r>
              <a:rPr lang="en-AU" dirty="0"/>
              <a:t>foreign workers is costly</a:t>
            </a:r>
            <a:r>
              <a:rPr lang="da-DK" dirty="0"/>
              <a:t> </a:t>
            </a:r>
            <a:endParaRPr lang="da-DK" dirty="0" smtClean="0"/>
          </a:p>
          <a:p>
            <a:pPr lvl="2"/>
            <a:r>
              <a:rPr lang="en-AU" dirty="0"/>
              <a:t>F</a:t>
            </a:r>
            <a:r>
              <a:rPr lang="en-AU" dirty="0" smtClean="0"/>
              <a:t>irms </a:t>
            </a:r>
            <a:r>
              <a:rPr lang="en-AU" dirty="0"/>
              <a:t>differ in terms of their exogenous productivity parameter</a:t>
            </a:r>
            <a:r>
              <a:rPr lang="da-DK" dirty="0"/>
              <a:t> </a:t>
            </a:r>
            <a:endParaRPr lang="en-AU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4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0</TotalTime>
  <Words>1170</Words>
  <Application>Microsoft Office PowerPoint</Application>
  <PresentationFormat>On-screen Show (4:3)</PresentationFormat>
  <Paragraphs>129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Capital</vt:lpstr>
      <vt:lpstr>The creative minds competition – Danish labour market and the foreign experts</vt:lpstr>
      <vt:lpstr>Introduction</vt:lpstr>
      <vt:lpstr>My paper</vt:lpstr>
      <vt:lpstr>Highly skilled workers’ impact on productivity and wages</vt:lpstr>
      <vt:lpstr>Teaching locals new tricks: foreign experts as a channel of knowledge transfers (Markusen and Trofimenko, 2007 ) </vt:lpstr>
      <vt:lpstr>Teaching locals new tricks: foreign experts as a channel of knowledge transfers (Markusen and Trofimenko, 2007 ) </vt:lpstr>
      <vt:lpstr>Econometric method</vt:lpstr>
      <vt:lpstr>Do Foreign Experts Increase the Productivity of Domestic Firms?  (Malchow‐Møller, Munch, Skaksen, 2009)    </vt:lpstr>
      <vt:lpstr>Do Foreign Experts Increase the Productivity of Domestic Firms?  (Malchow‐Møller, Munch, Skaksen, 2009)    </vt:lpstr>
      <vt:lpstr>Do Foreign Experts Increase the Productivity of Domestic Firms?  (Malchow‐Møller, Munch, Skaksen, 2009)    </vt:lpstr>
      <vt:lpstr>Econometric method</vt:lpstr>
      <vt:lpstr>OECD countries and the schemes</vt:lpstr>
      <vt:lpstr>Demand-driven schemes: Most European countries </vt:lpstr>
      <vt:lpstr>Advantage of demand-driven schemes </vt:lpstr>
      <vt:lpstr>Supply-driven schemes </vt:lpstr>
      <vt:lpstr>Active schemes - tax concession</vt:lpstr>
      <vt:lpstr>Active schemes – non-economic benefits</vt:lpstr>
      <vt:lpstr>Empirical evidence on tax concession on migration decisions  </vt:lpstr>
      <vt:lpstr>Empirical evidence on tax concession on migration decisions </vt:lpstr>
      <vt:lpstr>Evidence for non-economic benefits </vt:lpstr>
      <vt:lpstr>The Danish labour market</vt:lpstr>
      <vt:lpstr>How competitive is Denmark?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creative minds competition – Danish labour market and the foreign experts</dc:title>
  <dc:creator>Nare Hakhverdyan</dc:creator>
  <cp:lastModifiedBy>Joulfaian, David</cp:lastModifiedBy>
  <cp:revision>100</cp:revision>
  <dcterms:created xsi:type="dcterms:W3CDTF">2012-10-06T22:08:01Z</dcterms:created>
  <dcterms:modified xsi:type="dcterms:W3CDTF">2012-10-08T08:03:57Z</dcterms:modified>
</cp:coreProperties>
</file>