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25908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Բիզնեսի արժեքի գնահատման մեջ հասույթի կամ զուտ կանխիկ ներհոսքի կանխատեսումը սցենարային եղանակի միջոցով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Արթուր Եղիազարյան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ԵՊՀ ասպիրանտ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457200"/>
            <a:ext cx="4786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/>
              <a:t>Նախնական</a:t>
            </a:r>
            <a:r>
              <a:rPr lang="en-US" sz="2800" dirty="0" smtClean="0"/>
              <a:t> </a:t>
            </a:r>
            <a:r>
              <a:rPr lang="en-US" sz="2800" dirty="0" err="1" smtClean="0"/>
              <a:t>կանխատեսում</a:t>
            </a:r>
            <a:endParaRPr lang="en-US" sz="2800" dirty="0"/>
          </a:p>
        </p:txBody>
      </p:sp>
      <p:pic>
        <p:nvPicPr>
          <p:cNvPr id="6" name="Picture 3" descr="C:\Users\USER\Documents\OUTPUT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295400"/>
            <a:ext cx="89154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Լավագույն կորերը</a:t>
            </a:r>
            <a:endParaRPr lang="en-US" dirty="0"/>
          </a:p>
        </p:txBody>
      </p:sp>
      <p:pic>
        <p:nvPicPr>
          <p:cNvPr id="1026" name="Picture 2" descr="C:\Users\USER\Documents\OUTPUT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5032" y="1600200"/>
            <a:ext cx="7807967" cy="48851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Linear Curve</a:t>
            </a:r>
            <a:endParaRPr lang="en-US" dirty="0"/>
          </a:p>
        </p:txBody>
      </p:sp>
      <p:pic>
        <p:nvPicPr>
          <p:cNvPr id="2050" name="Picture 2" descr="C:\Users\USER\Documents\OUTPUT2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94198" y="1600200"/>
            <a:ext cx="7868802" cy="4841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Quadratic Curve</a:t>
            </a:r>
            <a:endParaRPr lang="en-US" dirty="0"/>
          </a:p>
        </p:txBody>
      </p:sp>
      <p:pic>
        <p:nvPicPr>
          <p:cNvPr id="3074" name="Picture 2" descr="C:\Users\USER\Documents\OUTPUT3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47800"/>
            <a:ext cx="8229600" cy="51590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Power Curve</a:t>
            </a:r>
            <a:endParaRPr lang="en-US" dirty="0"/>
          </a:p>
        </p:txBody>
      </p:sp>
      <p:pic>
        <p:nvPicPr>
          <p:cNvPr id="4098" name="Picture 2" descr="C:\Users\USER\Documents\OUTPUT4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63776"/>
            <a:ext cx="8077200" cy="5494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Միջին կոր</a:t>
            </a:r>
            <a:endParaRPr lang="en-US" dirty="0"/>
          </a:p>
        </p:txBody>
      </p:sp>
      <p:pic>
        <p:nvPicPr>
          <p:cNvPr id="5122" name="Picture 2" descr="C:\Users\USER\Documents\OUTPUT5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153400" cy="50485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Առավել երկարաժամկետ</a:t>
            </a:r>
            <a:endParaRPr lang="en-US" dirty="0"/>
          </a:p>
        </p:txBody>
      </p:sp>
      <p:pic>
        <p:nvPicPr>
          <p:cNvPr id="4" name="Picture 2" descr="C:\Users\USER\Documents\OUTPUT6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8077199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Սցենարները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Երբ</a:t>
            </a:r>
            <a:r>
              <a:rPr lang="en-US" dirty="0" smtClean="0"/>
              <a:t> </a:t>
            </a:r>
            <a:r>
              <a:rPr lang="en-US" dirty="0" err="1" smtClean="0"/>
              <a:t>կամակերպությունը</a:t>
            </a:r>
            <a:r>
              <a:rPr lang="en-US" dirty="0" smtClean="0"/>
              <a:t> </a:t>
            </a:r>
            <a:r>
              <a:rPr lang="en-US" dirty="0" err="1" smtClean="0"/>
              <a:t>չունի</a:t>
            </a:r>
            <a:r>
              <a:rPr lang="en-US" dirty="0" smtClean="0"/>
              <a:t> </a:t>
            </a:r>
            <a:r>
              <a:rPr lang="en-US" dirty="0" err="1" smtClean="0"/>
              <a:t>հետագա</a:t>
            </a:r>
            <a:r>
              <a:rPr lang="en-US" dirty="0" smtClean="0"/>
              <a:t> </a:t>
            </a:r>
            <a:r>
              <a:rPr lang="en-US" dirty="0" err="1" smtClean="0"/>
              <a:t>բիզնես</a:t>
            </a:r>
            <a:r>
              <a:rPr lang="en-US" dirty="0" smtClean="0"/>
              <a:t> </a:t>
            </a:r>
            <a:r>
              <a:rPr lang="en-US" dirty="0" err="1" smtClean="0"/>
              <a:t>պլաններ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Երբ</a:t>
            </a:r>
            <a:r>
              <a:rPr lang="en-US" dirty="0" smtClean="0"/>
              <a:t> </a:t>
            </a:r>
            <a:r>
              <a:rPr lang="en-US" dirty="0" err="1" smtClean="0"/>
              <a:t>կազմակերպությունն</a:t>
            </a:r>
            <a:r>
              <a:rPr lang="en-US" dirty="0" smtClean="0"/>
              <a:t> </a:t>
            </a:r>
            <a:r>
              <a:rPr lang="en-US" dirty="0" err="1" smtClean="0"/>
              <a:t>ունի</a:t>
            </a:r>
            <a:r>
              <a:rPr lang="en-US" dirty="0" smtClean="0"/>
              <a:t> </a:t>
            </a:r>
            <a:r>
              <a:rPr lang="en-US" dirty="0" err="1" smtClean="0"/>
              <a:t>հետագա</a:t>
            </a:r>
            <a:r>
              <a:rPr lang="en-US" dirty="0" smtClean="0"/>
              <a:t> </a:t>
            </a:r>
            <a:r>
              <a:rPr lang="en-US" dirty="0" err="1" smtClean="0"/>
              <a:t>բիզնես</a:t>
            </a:r>
            <a:r>
              <a:rPr lang="en-US" dirty="0" smtClean="0"/>
              <a:t> </a:t>
            </a:r>
            <a:r>
              <a:rPr lang="en-US" dirty="0" err="1" smtClean="0"/>
              <a:t>պլաններ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Երբ</a:t>
            </a:r>
            <a:r>
              <a:rPr lang="en-US" dirty="0" smtClean="0"/>
              <a:t> </a:t>
            </a:r>
            <a:r>
              <a:rPr lang="en-US" dirty="0" err="1" smtClean="0"/>
              <a:t>կազմակերպությամբ</a:t>
            </a:r>
            <a:r>
              <a:rPr lang="en-US" dirty="0" smtClean="0"/>
              <a:t> </a:t>
            </a:r>
            <a:r>
              <a:rPr lang="en-US" dirty="0" err="1" smtClean="0"/>
              <a:t>հետաքրքրված</a:t>
            </a:r>
            <a:r>
              <a:rPr lang="en-US" dirty="0" smtClean="0"/>
              <a:t> է </a:t>
            </a:r>
            <a:r>
              <a:rPr lang="en-US" dirty="0" err="1" smtClean="0"/>
              <a:t>ստրատեգիական</a:t>
            </a:r>
            <a:r>
              <a:rPr lang="en-US" dirty="0" smtClean="0"/>
              <a:t> </a:t>
            </a:r>
            <a:r>
              <a:rPr lang="en-US" dirty="0" err="1" smtClean="0"/>
              <a:t>խաղացող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7200" dirty="0" err="1" smtClean="0"/>
              <a:t>Շնորհակալություն</a:t>
            </a:r>
            <a:endParaRPr lang="en-U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Բացատրություններ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60216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Բիզնես</a:t>
            </a:r>
            <a:r>
              <a:rPr lang="ru-RU" sz="2800" dirty="0" smtClean="0"/>
              <a:t>-</a:t>
            </a:r>
            <a:r>
              <a:rPr lang="ru-RU" sz="2000" dirty="0" smtClean="0"/>
              <a:t>մ</a:t>
            </a:r>
            <a:r>
              <a:rPr lang="en-US" sz="2000" dirty="0" err="1" smtClean="0"/>
              <a:t>արդկային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գործ</a:t>
            </a:r>
            <a:r>
              <a:rPr lang="ru-RU" sz="2000" dirty="0" smtClean="0"/>
              <a:t>ու</a:t>
            </a:r>
            <a:r>
              <a:rPr lang="en-US" sz="2000" dirty="0" err="1" smtClean="0"/>
              <a:t>նեության</a:t>
            </a:r>
            <a:r>
              <a:rPr lang="en-US" sz="2000" dirty="0" smtClean="0"/>
              <a:t> </a:t>
            </a:r>
            <a:r>
              <a:rPr lang="ru-RU" sz="2000" dirty="0" smtClean="0"/>
              <a:t>տեսակ, </a:t>
            </a:r>
            <a:r>
              <a:rPr lang="en-US" sz="2000" dirty="0" err="1" smtClean="0"/>
              <a:t>որը</a:t>
            </a:r>
            <a:r>
              <a:rPr lang="en-US" sz="2000" dirty="0" smtClean="0"/>
              <a:t> </a:t>
            </a:r>
            <a:r>
              <a:rPr lang="ru-RU" sz="2000" dirty="0" smtClean="0"/>
              <a:t>հետապնդում է տնտեսական շահ, համապատասխանում է տնտեսական իրավունքի տարրերին և ունի կազմակերպաիրավական ձև: </a:t>
            </a:r>
          </a:p>
          <a:p>
            <a:endParaRPr lang="ru-RU" sz="2000" dirty="0" smtClean="0"/>
          </a:p>
          <a:p>
            <a:r>
              <a:rPr lang="ru-RU" sz="2400" b="1" dirty="0" smtClean="0"/>
              <a:t>Արժեք</a:t>
            </a:r>
            <a:r>
              <a:rPr lang="ru-RU" sz="2000" dirty="0" smtClean="0"/>
              <a:t>-խոսքը գնում է բիզնեսի շուկայական արժեքի մասին</a:t>
            </a:r>
          </a:p>
          <a:p>
            <a:endParaRPr lang="ru-RU" sz="2000" dirty="0" smtClean="0"/>
          </a:p>
          <a:p>
            <a:r>
              <a:rPr lang="ru-RU" sz="2400" b="1" dirty="0" smtClean="0"/>
              <a:t>Զուտ կանխիկ ներհոսք-</a:t>
            </a:r>
            <a:r>
              <a:rPr lang="ru-RU" sz="2000" dirty="0" smtClean="0"/>
              <a:t> կանխիկի </a:t>
            </a:r>
            <a:r>
              <a:rPr lang="ru-RU" sz="2000" dirty="0" smtClean="0"/>
              <a:t>ներհոսք</a:t>
            </a:r>
            <a:r>
              <a:rPr lang="en-US" sz="2000" dirty="0" smtClean="0"/>
              <a:t>ի և </a:t>
            </a:r>
            <a:r>
              <a:rPr lang="ru-RU" sz="2000" dirty="0" smtClean="0"/>
              <a:t>կանխիկի արտահոսք</a:t>
            </a:r>
            <a:r>
              <a:rPr lang="en-US" sz="2000" dirty="0" smtClean="0"/>
              <a:t>ի </a:t>
            </a:r>
            <a:r>
              <a:rPr lang="en-US" sz="2000" dirty="0" err="1" smtClean="0"/>
              <a:t>տարբերությունը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400" b="1" dirty="0" smtClean="0"/>
              <a:t>Ս</a:t>
            </a:r>
            <a:r>
              <a:rPr lang="hy-AM" sz="2400" b="1" dirty="0" smtClean="0"/>
              <a:t>ցենարային եղանակ</a:t>
            </a:r>
            <a:r>
              <a:rPr lang="ru-RU" sz="2400" b="1" dirty="0" smtClean="0"/>
              <a:t> –</a:t>
            </a:r>
            <a:r>
              <a:rPr lang="ru-RU" sz="2400" dirty="0" smtClean="0"/>
              <a:t> </a:t>
            </a:r>
            <a:r>
              <a:rPr lang="ru-RU" sz="2000" dirty="0" smtClean="0"/>
              <a:t>երկարաժամկետ կանխատեսում՝ </a:t>
            </a:r>
            <a:r>
              <a:rPr lang="ru-RU" sz="2000" dirty="0" smtClean="0"/>
              <a:t>հ</a:t>
            </a:r>
            <a:r>
              <a:rPr lang="en-US" sz="2000" dirty="0" smtClean="0"/>
              <a:t>ի</a:t>
            </a:r>
            <a:r>
              <a:rPr lang="ru-RU" sz="2000" dirty="0" smtClean="0"/>
              <a:t>մնված </a:t>
            </a:r>
            <a:r>
              <a:rPr lang="ru-RU" sz="2000" dirty="0" smtClean="0"/>
              <a:t>զարգացումների սցենարների վրա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Անհրաժեշտությունը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828800"/>
            <a:ext cx="2819400" cy="135980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343400" y="17526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Բիզնեսի արժեքի որոշման բանաձևն է ըստ զուտ կանխիկ հոսքերի դիսկոնտավորման</a:t>
            </a:r>
            <a:endParaRPr lang="en-US" sz="2400" b="1" i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495800"/>
            <a:ext cx="1828800" cy="9144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733800" y="44196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Forecasted Free Cash Flow- </a:t>
            </a:r>
            <a:r>
              <a:rPr lang="hy-AM" sz="2400" b="1" i="1" dirty="0" smtClean="0"/>
              <a:t>Կանխատեսված զուտ կանխիկ ներհոսք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Սցենարային Եղանակ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y-AM" dirty="0" smtClean="0"/>
          </a:p>
          <a:p>
            <a:r>
              <a:rPr lang="hy-AM" dirty="0" smtClean="0"/>
              <a:t>Հիմնադիրը -</a:t>
            </a:r>
            <a:r>
              <a:rPr lang="en-US" dirty="0" smtClean="0"/>
              <a:t> </a:t>
            </a:r>
            <a:r>
              <a:rPr lang="en-US" b="1" dirty="0" smtClean="0"/>
              <a:t>Granger, C. W. J. </a:t>
            </a:r>
            <a:r>
              <a:rPr lang="en-US" dirty="0" smtClean="0"/>
              <a:t>(1980). Forecasting in business and economics. </a:t>
            </a:r>
            <a:endParaRPr lang="hy-AM" dirty="0" smtClean="0"/>
          </a:p>
          <a:p>
            <a:endParaRPr lang="hy-AM" dirty="0" smtClean="0"/>
          </a:p>
          <a:p>
            <a:r>
              <a:rPr lang="hy-AM" dirty="0" smtClean="0"/>
              <a:t>Էություն – տարբեր </a:t>
            </a:r>
            <a:r>
              <a:rPr lang="hy-AM" b="1" i="1" dirty="0" smtClean="0"/>
              <a:t>տրենդային կորերի</a:t>
            </a:r>
            <a:r>
              <a:rPr lang="hy-AM" dirty="0" smtClean="0"/>
              <a:t> օգնությամբ գնահատել և կանխատեսել  կազմակերպության հասույթը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Տրենդային կորերը(1-4)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</a:t>
            </a:r>
            <a:r>
              <a:rPr lang="hy-AM" dirty="0" smtClean="0"/>
              <a:t> </a:t>
            </a:r>
          </a:p>
          <a:p>
            <a:endParaRPr lang="hy-AM" dirty="0" smtClean="0"/>
          </a:p>
          <a:p>
            <a:r>
              <a:rPr lang="en-US" dirty="0" smtClean="0"/>
              <a:t>Logarithmic</a:t>
            </a:r>
            <a:r>
              <a:rPr lang="hy-AM" dirty="0" smtClean="0"/>
              <a:t> </a:t>
            </a:r>
          </a:p>
          <a:p>
            <a:endParaRPr lang="hy-AM" dirty="0" smtClean="0"/>
          </a:p>
          <a:p>
            <a:r>
              <a:rPr lang="hy-AM" dirty="0" smtClean="0"/>
              <a:t> </a:t>
            </a:r>
            <a:r>
              <a:rPr lang="en-US" dirty="0" smtClean="0"/>
              <a:t>Inverse</a:t>
            </a:r>
            <a:r>
              <a:rPr lang="hy-AM" dirty="0" smtClean="0"/>
              <a:t> </a:t>
            </a:r>
          </a:p>
          <a:p>
            <a:endParaRPr lang="hy-AM" dirty="0" smtClean="0"/>
          </a:p>
          <a:p>
            <a:r>
              <a:rPr lang="en-US" dirty="0" smtClean="0"/>
              <a:t>Quadratic</a:t>
            </a:r>
            <a:endParaRPr lang="hy-AM" dirty="0" smtClean="0"/>
          </a:p>
          <a:p>
            <a:endParaRPr lang="hy-AM" dirty="0" smtClean="0"/>
          </a:p>
          <a:p>
            <a:endParaRPr lang="en-US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1447800"/>
            <a:ext cx="3200400" cy="679592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2743200"/>
            <a:ext cx="4038600" cy="678359"/>
          </a:xfrm>
          <a:prstGeom prst="rect">
            <a:avLst/>
          </a:prstGeom>
          <a:noFill/>
        </p:spPr>
      </p:pic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3886200"/>
            <a:ext cx="3133725" cy="714855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5181600"/>
            <a:ext cx="4724400" cy="628650"/>
          </a:xfrm>
          <a:prstGeom prst="rect">
            <a:avLst/>
          </a:prstGeom>
          <a:noFill/>
        </p:spPr>
      </p:pic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Տրենդային կորերը(5-8)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Cubic</a:t>
            </a:r>
            <a:endParaRPr lang="hy-AM" dirty="0" smtClean="0"/>
          </a:p>
          <a:p>
            <a:endParaRPr lang="hy-AM" dirty="0" smtClean="0"/>
          </a:p>
          <a:p>
            <a:r>
              <a:rPr lang="en-US" dirty="0" smtClean="0"/>
              <a:t>Power</a:t>
            </a:r>
            <a:endParaRPr lang="hy-AM" dirty="0" smtClean="0"/>
          </a:p>
          <a:p>
            <a:endParaRPr lang="hy-AM" dirty="0" smtClean="0"/>
          </a:p>
          <a:p>
            <a:r>
              <a:rPr lang="en-US" dirty="0" smtClean="0"/>
              <a:t>Compound</a:t>
            </a:r>
            <a:endParaRPr lang="hy-AM" dirty="0" smtClean="0"/>
          </a:p>
          <a:p>
            <a:endParaRPr lang="hy-AM" dirty="0" smtClean="0"/>
          </a:p>
          <a:p>
            <a:r>
              <a:rPr lang="en-US" dirty="0" smtClean="0"/>
              <a:t>S-curve</a:t>
            </a:r>
            <a:r>
              <a:rPr lang="hy-AM" dirty="0" smtClean="0"/>
              <a:t>  </a:t>
            </a: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1676400"/>
            <a:ext cx="5086350" cy="485775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819400"/>
            <a:ext cx="5876925" cy="457200"/>
          </a:xfrm>
          <a:prstGeom prst="rect">
            <a:avLst/>
          </a:prstGeom>
          <a:noFill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962400"/>
            <a:ext cx="5895975" cy="47625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5105400"/>
            <a:ext cx="5800725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Տրենդային կորերը(9-10)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y-AM" dirty="0" smtClean="0"/>
          </a:p>
          <a:p>
            <a:endParaRPr lang="hy-AM" dirty="0" smtClean="0"/>
          </a:p>
          <a:p>
            <a:r>
              <a:rPr lang="en-US" dirty="0" smtClean="0"/>
              <a:t>Growth</a:t>
            </a:r>
            <a:endParaRPr lang="hy-AM" dirty="0" smtClean="0"/>
          </a:p>
          <a:p>
            <a:endParaRPr lang="hy-AM" dirty="0" smtClean="0"/>
          </a:p>
          <a:p>
            <a:r>
              <a:rPr lang="en-US" dirty="0" smtClean="0"/>
              <a:t>Exponential</a:t>
            </a:r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2743200"/>
            <a:ext cx="5972175" cy="561975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3962400"/>
            <a:ext cx="6000750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Նախնական</a:t>
            </a:r>
            <a:r>
              <a:rPr lang="en-US" dirty="0" smtClean="0"/>
              <a:t> </a:t>
            </a:r>
            <a:r>
              <a:rPr lang="en-US" dirty="0" err="1" smtClean="0"/>
              <a:t>գնահատում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9144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i="1" dirty="0" smtClean="0"/>
          </a:p>
          <a:p>
            <a:r>
              <a:rPr lang="en-US" sz="1400" b="1" dirty="0" smtClean="0"/>
              <a:t>Model Summary and Parameter Estimates	</a:t>
            </a:r>
          </a:p>
          <a:p>
            <a:r>
              <a:rPr lang="en-US" sz="1400" dirty="0" smtClean="0"/>
              <a:t>Dependent Variable:FCF1								</a:t>
            </a:r>
          </a:p>
          <a:p>
            <a:r>
              <a:rPr lang="en-US" sz="1400" dirty="0" smtClean="0"/>
              <a:t>Equation	Model Summary	Parameter Estimates	</a:t>
            </a:r>
          </a:p>
          <a:p>
            <a:r>
              <a:rPr lang="en-US" sz="1400" dirty="0" smtClean="0"/>
              <a:t>	R Square	F	df1	df2	Sig.	Constant	b1	b2	b3	</a:t>
            </a:r>
          </a:p>
          <a:p>
            <a:r>
              <a:rPr lang="en-US" sz="1400" dirty="0" smtClean="0"/>
              <a:t>Linear	.490	189.867	1	198	.000	2.912E4	616.210			</a:t>
            </a:r>
          </a:p>
          <a:p>
            <a:r>
              <a:rPr lang="en-US" sz="1400" dirty="0" smtClean="0"/>
              <a:t>Logarithmic	.423	144.917	1	198	.000	-5.881E4	3.472E4			</a:t>
            </a:r>
          </a:p>
          <a:p>
            <a:r>
              <a:rPr lang="it-IT" sz="1400" dirty="0" smtClean="0"/>
              <a:t>Inverse	.088	19.161	1	198	.000	9.623E4	-1.763E5			</a:t>
            </a:r>
          </a:p>
          <a:p>
            <a:r>
              <a:rPr lang="it-IT" sz="1400" dirty="0" smtClean="0"/>
              <a:t>Quadratic	.491	95.104	2	197	.000	2.434E4	758.069	-.706		</a:t>
            </a:r>
          </a:p>
          <a:p>
            <a:r>
              <a:rPr lang="en-US" sz="1400" dirty="0" smtClean="0"/>
              <a:t>Cubic	.507	67.129	3	196	.000	7.055E3	1.777E3	-13.354	.042	</a:t>
            </a:r>
          </a:p>
          <a:p>
            <a:r>
              <a:rPr lang="en-US" sz="1400" dirty="0" smtClean="0"/>
              <a:t>Compound	.463	170.905	1	198	.000	3.047E4	1.009			</a:t>
            </a:r>
          </a:p>
          <a:p>
            <a:r>
              <a:rPr lang="en-US" sz="1400" dirty="0" smtClean="0"/>
              <a:t>Power	.505	201.810	1	198	.000	6.712E3	.555			</a:t>
            </a:r>
          </a:p>
          <a:p>
            <a:r>
              <a:rPr lang="en-US" sz="1400" dirty="0" smtClean="0"/>
              <a:t>S	.120	27.022	1	198	.000	11.293	-3.006			</a:t>
            </a:r>
          </a:p>
          <a:p>
            <a:r>
              <a:rPr lang="en-US" sz="1400" dirty="0" smtClean="0"/>
              <a:t>Growth	.463	170.905	1	198	.000	10.325	.009			</a:t>
            </a:r>
          </a:p>
          <a:p>
            <a:r>
              <a:rPr lang="pt-BR" sz="1400" dirty="0" smtClean="0"/>
              <a:t>Exponential	.463	170.905	1	198	.000	3.047E4	.009			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Նախնական</a:t>
            </a:r>
            <a:r>
              <a:rPr lang="en-US" dirty="0" smtClean="0"/>
              <a:t> </a:t>
            </a:r>
            <a:r>
              <a:rPr lang="en-US" dirty="0" err="1" smtClean="0"/>
              <a:t>գրաֆիկ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1506" name="Picture 2" descr="C:\Users\USER\Documents\OUTPUT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90600"/>
            <a:ext cx="7924800" cy="5275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189</Words>
  <Application>Microsoft Office PowerPoint</Application>
  <PresentationFormat>On-screen Show (4:3)</PresentationFormat>
  <Paragraphs>82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Բիզնեսի արժեքի գնահատման մեջ հասույթի կամ զուտ կանխիկ ներհոսքի կանխատեսումը սցենարային եղանակի միջոցով</vt:lpstr>
      <vt:lpstr>Բացատրություններ</vt:lpstr>
      <vt:lpstr>Անհրաժեշտությունը</vt:lpstr>
      <vt:lpstr>Սցենարային Եղանակ</vt:lpstr>
      <vt:lpstr>Տրենդային կորերը(1-4)</vt:lpstr>
      <vt:lpstr>Տրենդային կորերը(5-8)</vt:lpstr>
      <vt:lpstr>Տրենդային կորերը(9-10)</vt:lpstr>
      <vt:lpstr>Նախնական գնահատում</vt:lpstr>
      <vt:lpstr>Նախնական գրաֆիկ</vt:lpstr>
      <vt:lpstr>Slide 10</vt:lpstr>
      <vt:lpstr>Լավագույն կորերը</vt:lpstr>
      <vt:lpstr>Linear Curve</vt:lpstr>
      <vt:lpstr>Quadratic Curve</vt:lpstr>
      <vt:lpstr>Power Curve</vt:lpstr>
      <vt:lpstr>Միջին կոր</vt:lpstr>
      <vt:lpstr>Առավել երկարաժամկետ</vt:lpstr>
      <vt:lpstr>Սցենարները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Բիզնեսի արժեքի գնահատման մեջ հասույթի կամ զուտ կանխիկ ներհոսքի կանխատեսումը սցենարային եղանակի միջոցով</dc:title>
  <dc:creator>USER</dc:creator>
  <cp:lastModifiedBy>USER</cp:lastModifiedBy>
  <cp:revision>28</cp:revision>
  <dcterms:created xsi:type="dcterms:W3CDTF">2006-08-16T00:00:00Z</dcterms:created>
  <dcterms:modified xsi:type="dcterms:W3CDTF">2013-10-08T07:57:06Z</dcterms:modified>
</cp:coreProperties>
</file>